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72" r:id="rId3"/>
    <p:sldId id="281" r:id="rId4"/>
    <p:sldId id="282" r:id="rId5"/>
    <p:sldId id="283" r:id="rId6"/>
    <p:sldId id="257" r:id="rId7"/>
    <p:sldId id="258" r:id="rId8"/>
    <p:sldId id="259" r:id="rId9"/>
    <p:sldId id="260" r:id="rId10"/>
    <p:sldId id="261" r:id="rId11"/>
    <p:sldId id="262" r:id="rId12"/>
    <p:sldId id="290" r:id="rId13"/>
    <p:sldId id="263" r:id="rId14"/>
    <p:sldId id="264" r:id="rId15"/>
    <p:sldId id="265" r:id="rId16"/>
    <p:sldId id="266" r:id="rId17"/>
    <p:sldId id="267" r:id="rId18"/>
    <p:sldId id="273" r:id="rId19"/>
    <p:sldId id="286" r:id="rId20"/>
    <p:sldId id="289" r:id="rId21"/>
    <p:sldId id="288" r:id="rId22"/>
    <p:sldId id="291" r:id="rId23"/>
    <p:sldId id="292" r:id="rId24"/>
    <p:sldId id="293" r:id="rId25"/>
    <p:sldId id="294" r:id="rId26"/>
    <p:sldId id="295" r:id="rId27"/>
  </p:sldIdLst>
  <p:sldSz cx="9144000" cy="6858000" type="screen4x3"/>
  <p:notesSz cx="6858000" cy="9144000"/>
  <p:defaultTextStyle>
    <a:defPPr>
      <a:defRPr lang="en-US"/>
    </a:defPPr>
    <a:lvl1pPr marL="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32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EA96-8E76-F740-84FD-A81411DA208A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2D387-DAEA-824A-B38D-56419FB95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9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4571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02D387-DAEA-824A-B38D-56419FB95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8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3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3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5A86-E712-DF49-A69B-27C07FBA943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6D5C-EE8F-C946-9909-64FF49613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mdpi.com/1660-4601/7/2/380/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tterplot_income_2004-2008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0"/>
          <a:stretch/>
        </p:blipFill>
        <p:spPr>
          <a:xfrm>
            <a:off x="2017889" y="0"/>
            <a:ext cx="5079999" cy="4554149"/>
          </a:xfrm>
          <a:prstGeom prst="rect">
            <a:avLst/>
          </a:prstGeom>
        </p:spPr>
      </p:pic>
      <p:pic>
        <p:nvPicPr>
          <p:cNvPr id="3" name="Picture 2" descr="new2008ma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29"/>
          <a:stretch/>
        </p:blipFill>
        <p:spPr>
          <a:xfrm>
            <a:off x="118533" y="4804127"/>
            <a:ext cx="8842023" cy="16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0" b="83771"/>
          <a:stretch/>
        </p:blipFill>
        <p:spPr>
          <a:xfrm>
            <a:off x="1" y="199766"/>
            <a:ext cx="9094506" cy="24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8" b="51521"/>
          <a:stretch/>
        </p:blipFill>
        <p:spPr>
          <a:xfrm>
            <a:off x="328228" y="0"/>
            <a:ext cx="8530358" cy="65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t="60797" r="57654" b="16816"/>
          <a:stretch/>
        </p:blipFill>
        <p:spPr>
          <a:xfrm>
            <a:off x="1852708" y="735107"/>
            <a:ext cx="6081057" cy="5576406"/>
          </a:xfrm>
          <a:prstGeom prst="rect">
            <a:avLst/>
          </a:prstGeom>
        </p:spPr>
      </p:pic>
      <p:pic>
        <p:nvPicPr>
          <p:cNvPr id="4" name="Picture 3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" t="60799" r="95303" b="16814"/>
          <a:stretch/>
        </p:blipFill>
        <p:spPr>
          <a:xfrm>
            <a:off x="836707" y="1033929"/>
            <a:ext cx="1016002" cy="62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4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65" b="51106"/>
          <a:stretch/>
        </p:blipFill>
        <p:spPr>
          <a:xfrm>
            <a:off x="470936" y="-142689"/>
            <a:ext cx="8434029" cy="67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0" r="50635"/>
          <a:stretch/>
        </p:blipFill>
        <p:spPr>
          <a:xfrm>
            <a:off x="50960" y="264924"/>
            <a:ext cx="9093040" cy="65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0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8" b="51521"/>
          <a:stretch/>
        </p:blipFill>
        <p:spPr>
          <a:xfrm>
            <a:off x="523964" y="313917"/>
            <a:ext cx="8334621" cy="63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9" r="53505"/>
          <a:stretch/>
        </p:blipFill>
        <p:spPr>
          <a:xfrm>
            <a:off x="268942" y="-434508"/>
            <a:ext cx="8875058" cy="729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ic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7" b="52146"/>
          <a:stretch/>
        </p:blipFill>
        <p:spPr>
          <a:xfrm>
            <a:off x="585103" y="0"/>
            <a:ext cx="8558898" cy="64587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topic2 - random intercep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5" b="51440"/>
          <a:stretch/>
        </p:blipFill>
        <p:spPr>
          <a:xfrm>
            <a:off x="560674" y="-1"/>
            <a:ext cx="8314386" cy="6434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889" y="2794000"/>
            <a:ext cx="6067778" cy="14816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0" b="51822"/>
          <a:stretch/>
        </p:blipFill>
        <p:spPr>
          <a:xfrm>
            <a:off x="729051" y="0"/>
            <a:ext cx="8414949" cy="66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9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ic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5" t="4161" b="51020"/>
          <a:stretch/>
        </p:blipFill>
        <p:spPr>
          <a:xfrm>
            <a:off x="493020" y="383525"/>
            <a:ext cx="8481646" cy="5936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2222" y="1284111"/>
            <a:ext cx="3852334" cy="24976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opic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4" t="11387" r="14062" b="69648"/>
          <a:stretch/>
        </p:blipFill>
        <p:spPr>
          <a:xfrm flipH="1">
            <a:off x="2892777" y="1270000"/>
            <a:ext cx="3781779" cy="25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2" b="51650"/>
          <a:stretch/>
        </p:blipFill>
        <p:spPr>
          <a:xfrm>
            <a:off x="435080" y="0"/>
            <a:ext cx="8598436" cy="67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1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topic4 - random slop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6" r="51490"/>
          <a:stretch/>
        </p:blipFill>
        <p:spPr>
          <a:xfrm>
            <a:off x="268942" y="458572"/>
            <a:ext cx="8934756" cy="63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4-07-16 at 11.2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5400"/>
            <a:ext cx="8547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4-07-16 at 11.24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3500"/>
            <a:ext cx="8763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4-07-16 at 11.2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8100"/>
            <a:ext cx="8470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4-07-16 at 11.2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005918" cy="5665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118" y="6006353"/>
            <a:ext cx="810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Raudenbush</a:t>
            </a:r>
            <a:r>
              <a:rPr lang="en-US" dirty="0" smtClean="0"/>
              <a:t> &amp; </a:t>
            </a:r>
            <a:r>
              <a:rPr lang="en-US" dirty="0" err="1" smtClean="0"/>
              <a:t>Bryk</a:t>
            </a:r>
            <a:r>
              <a:rPr lang="en-US" dirty="0" smtClean="0"/>
              <a:t> (2002): the empirical Bayes estimate is “optimal in that no other </a:t>
            </a:r>
          </a:p>
          <a:p>
            <a:r>
              <a:rPr lang="en-US" dirty="0" smtClean="0"/>
              <a:t>Estimator…has a smaller expected mean-squared error” (p. 47)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104" y="1341280"/>
            <a:ext cx="7763301" cy="3196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4-07-16 at 11.26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7" y="0"/>
            <a:ext cx="7259918" cy="5792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692" y="5837543"/>
            <a:ext cx="85015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article on potential advantages and pitfalls of empirical Bayes estimation:</a:t>
            </a:r>
          </a:p>
          <a:p>
            <a:r>
              <a:rPr lang="pl-PL" dirty="0">
                <a:hlinkClick r:id="rId3"/>
              </a:rPr>
              <a:t>http://www.mdpi.com/1660-4601/7/2/380/</a:t>
            </a:r>
            <a:r>
              <a:rPr lang="pl-PL" dirty="0" smtClean="0">
                <a:hlinkClick r:id="rId3"/>
              </a:rPr>
              <a:t>pdf</a:t>
            </a:r>
            <a:endParaRPr lang="pl-PL" dirty="0" smtClean="0"/>
          </a:p>
          <a:p>
            <a:r>
              <a:rPr lang="pl-PL" sz="1400" dirty="0" err="1" smtClean="0"/>
              <a:t>Zhou</a:t>
            </a:r>
            <a:r>
              <a:rPr lang="pl-PL" sz="1400" dirty="0" smtClean="0"/>
              <a:t>, Lee, &amp; </a:t>
            </a:r>
            <a:r>
              <a:rPr lang="pl-PL" sz="1400" dirty="0" err="1" smtClean="0"/>
              <a:t>Barnes</a:t>
            </a:r>
            <a:r>
              <a:rPr lang="pl-PL" sz="1400" dirty="0" smtClean="0"/>
              <a:t> (2010) On </a:t>
            </a:r>
            <a:r>
              <a:rPr lang="pl-PL" sz="1400" dirty="0" err="1" smtClean="0"/>
              <a:t>application</a:t>
            </a:r>
            <a:r>
              <a:rPr lang="pl-PL" sz="1400" dirty="0" smtClean="0"/>
              <a:t> of the </a:t>
            </a:r>
            <a:r>
              <a:rPr lang="pl-PL" sz="1400" dirty="0" err="1" smtClean="0"/>
              <a:t>empirical</a:t>
            </a:r>
            <a:r>
              <a:rPr lang="pl-PL" sz="1400" dirty="0" smtClean="0"/>
              <a:t> Bayes </a:t>
            </a:r>
            <a:r>
              <a:rPr lang="pl-PL" sz="1400" dirty="0" err="1" smtClean="0"/>
              <a:t>shrinkage</a:t>
            </a:r>
            <a:r>
              <a:rPr lang="pl-PL" sz="1400" dirty="0" smtClean="0"/>
              <a:t> in </a:t>
            </a:r>
            <a:r>
              <a:rPr lang="pl-PL" sz="1400" dirty="0" err="1" smtClean="0"/>
              <a:t>epidemiological</a:t>
            </a:r>
            <a:r>
              <a:rPr lang="pl-PL" sz="1400" dirty="0" smtClean="0"/>
              <a:t> </a:t>
            </a:r>
            <a:r>
              <a:rPr lang="pl-PL" sz="1400" dirty="0" err="1" smtClean="0"/>
              <a:t>setting</a:t>
            </a:r>
            <a:r>
              <a:rPr lang="pl-PL" sz="1400" dirty="0" err="1"/>
              <a:t>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828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0px-Ses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1206500"/>
            <a:ext cx="7574845" cy="47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" t="1226" r="50373" b="68323"/>
          <a:stretch/>
        </p:blipFill>
        <p:spPr>
          <a:xfrm>
            <a:off x="2356556" y="1553902"/>
            <a:ext cx="4557889" cy="3784600"/>
          </a:xfrm>
          <a:prstGeom prst="rect">
            <a:avLst/>
          </a:prstGeom>
        </p:spPr>
      </p:pic>
      <p:pic>
        <p:nvPicPr>
          <p:cNvPr id="7" name="Picture 6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2" t="1598" b="67748"/>
          <a:stretch/>
        </p:blipFill>
        <p:spPr>
          <a:xfrm>
            <a:off x="2356556" y="1528502"/>
            <a:ext cx="4591756" cy="3810000"/>
          </a:xfrm>
          <a:prstGeom prst="rect">
            <a:avLst/>
          </a:prstGeom>
        </p:spPr>
      </p:pic>
      <p:pic>
        <p:nvPicPr>
          <p:cNvPr id="6" name="Picture 5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5" r="49690" b="36157"/>
          <a:stretch/>
        </p:blipFill>
        <p:spPr>
          <a:xfrm>
            <a:off x="2356556" y="1361534"/>
            <a:ext cx="4572000" cy="3976968"/>
          </a:xfrm>
          <a:prstGeom prst="rect">
            <a:avLst/>
          </a:prstGeom>
        </p:spPr>
      </p:pic>
      <p:pic>
        <p:nvPicPr>
          <p:cNvPr id="5" name="Picture 4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1" t="32253" b="36275"/>
          <a:stretch/>
        </p:blipFill>
        <p:spPr>
          <a:xfrm>
            <a:off x="2407356" y="1426902"/>
            <a:ext cx="4540956" cy="3911600"/>
          </a:xfrm>
          <a:prstGeom prst="rect">
            <a:avLst/>
          </a:prstGeom>
        </p:spPr>
      </p:pic>
      <p:pic>
        <p:nvPicPr>
          <p:cNvPr id="3" name="Picture 2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0" t="63557"/>
          <a:stretch/>
        </p:blipFill>
        <p:spPr>
          <a:xfrm>
            <a:off x="2458156" y="1211099"/>
            <a:ext cx="4490156" cy="4339051"/>
          </a:xfrm>
          <a:prstGeom prst="rect">
            <a:avLst/>
          </a:prstGeom>
        </p:spPr>
      </p:pic>
      <p:pic>
        <p:nvPicPr>
          <p:cNvPr id="4" name="Picture 3" descr="Subu_Sec8_Fig5a-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30" r="49690"/>
          <a:stretch/>
        </p:blipFill>
        <p:spPr>
          <a:xfrm>
            <a:off x="2342445" y="1211099"/>
            <a:ext cx="4572000" cy="44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bu_Sec8_Fig5a-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5943"/>
            <a:ext cx="4878388" cy="667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611" b="51730"/>
          <a:stretch/>
        </p:blipFill>
        <p:spPr>
          <a:xfrm>
            <a:off x="268942" y="-1"/>
            <a:ext cx="8875059" cy="670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4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2" b="51730"/>
          <a:stretch/>
        </p:blipFill>
        <p:spPr>
          <a:xfrm>
            <a:off x="1" y="0"/>
            <a:ext cx="9144000" cy="68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91" r="52862"/>
          <a:stretch/>
        </p:blipFill>
        <p:spPr>
          <a:xfrm>
            <a:off x="268942" y="-213926"/>
            <a:ext cx="8875059" cy="70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ic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6" t="53680"/>
          <a:stretch/>
        </p:blipFill>
        <p:spPr>
          <a:xfrm>
            <a:off x="-156979" y="114151"/>
            <a:ext cx="9918190" cy="69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87</Words>
  <Application>Microsoft Macintosh PowerPoint</Application>
  <PresentationFormat>On-screen Show (4:3)</PresentationFormat>
  <Paragraphs>10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Miller</dc:creator>
  <cp:lastModifiedBy>David Miller</cp:lastModifiedBy>
  <cp:revision>20</cp:revision>
  <dcterms:created xsi:type="dcterms:W3CDTF">2014-05-19T19:16:44Z</dcterms:created>
  <dcterms:modified xsi:type="dcterms:W3CDTF">2014-07-16T17:00:48Z</dcterms:modified>
</cp:coreProperties>
</file>